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63" autoAdjust="0"/>
    <p:restoredTop sz="94660"/>
  </p:normalViewPr>
  <p:slideViewPr>
    <p:cSldViewPr snapToGrid="0">
      <p:cViewPr varScale="1">
        <p:scale>
          <a:sx n="73" d="100"/>
          <a:sy n="73" d="100"/>
        </p:scale>
        <p:origin x="33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/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489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601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134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478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349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508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56849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46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797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4698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60652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8/10/2022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100" cap="none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13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b="1" kern="1200" cap="none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4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4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14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14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비디오 3">
            <a:extLst>
              <a:ext uri="{FF2B5EF4-FFF2-40B4-BE49-F238E27FC236}">
                <a16:creationId xmlns:a16="http://schemas.microsoft.com/office/drawing/2014/main" id="{B95CD08C-64D8-FB7E-4954-8A811B7393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12708"/>
            <a:ext cx="12192000" cy="2645291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8B80C8A-CA20-269B-C899-B0C53F302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1644" y="4572003"/>
            <a:ext cx="10268712" cy="1169121"/>
          </a:xfrm>
        </p:spPr>
        <p:txBody>
          <a:bodyPr anchor="ctr">
            <a:normAutofit fontScale="90000"/>
          </a:bodyPr>
          <a:lstStyle/>
          <a:p>
            <a:r>
              <a:rPr lang="en-US" altLang="ko-KR" sz="7200" dirty="0" err="1">
                <a:solidFill>
                  <a:schemeClr val="bg1"/>
                </a:solidFill>
              </a:rPr>
              <a:t>Djikstra</a:t>
            </a:r>
            <a:r>
              <a:rPr lang="en-US" altLang="ko-KR" sz="7200" dirty="0">
                <a:solidFill>
                  <a:schemeClr val="bg1"/>
                </a:solidFill>
              </a:rPr>
              <a:t> algorithm	</a:t>
            </a:r>
            <a:endParaRPr lang="ko-KR" altLang="en-US" sz="7200" dirty="0">
              <a:solidFill>
                <a:schemeClr val="bg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786EF8-9375-6E0F-FA4A-333592901C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1644" y="5745015"/>
            <a:ext cx="10268712" cy="517315"/>
          </a:xfrm>
        </p:spPr>
        <p:txBody>
          <a:bodyPr anchor="ctr">
            <a:normAutofit fontScale="92500" lnSpcReduction="20000"/>
          </a:bodyPr>
          <a:lstStyle/>
          <a:p>
            <a:r>
              <a:rPr lang="ko-KR" altLang="en-US" sz="2400" dirty="0"/>
              <a:t>발표자 </a:t>
            </a:r>
            <a:r>
              <a:rPr lang="ko-KR" altLang="en-US" sz="2400" dirty="0" err="1"/>
              <a:t>김윤재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37543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7D80C-6A85-F071-CE21-86B70AE2D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3"/>
            <a:ext cx="10268712" cy="6303120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감 사 합 </a:t>
            </a:r>
            <a:r>
              <a:rPr lang="ko-KR" altLang="en-US" dirty="0" err="1">
                <a:solidFill>
                  <a:schemeClr val="tx1"/>
                </a:solidFill>
              </a:rPr>
              <a:t>니</a:t>
            </a:r>
            <a:r>
              <a:rPr lang="ko-KR" altLang="en-US" dirty="0">
                <a:solidFill>
                  <a:schemeClr val="tx1"/>
                </a:solidFill>
              </a:rPr>
              <a:t> 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644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9F83E5-7183-AA27-2FAA-980B453A0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4" y="317814"/>
            <a:ext cx="11155680" cy="766403"/>
          </a:xfrm>
        </p:spPr>
        <p:txBody>
          <a:bodyPr/>
          <a:lstStyle/>
          <a:p>
            <a:r>
              <a:rPr lang="en-US" altLang="ko-KR" dirty="0"/>
              <a:t>What is </a:t>
            </a:r>
            <a:r>
              <a:rPr lang="en-US" altLang="ko-KR" dirty="0" err="1"/>
              <a:t>djikstra</a:t>
            </a:r>
            <a:r>
              <a:rPr lang="en-US" altLang="ko-KR" dirty="0"/>
              <a:t> algorithm?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0D2324-88C1-74D7-B63A-DD58BAE42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다익스트라</a:t>
            </a:r>
            <a:r>
              <a:rPr lang="ko-KR" altLang="en-US" dirty="0"/>
              <a:t> 알고리즘은 </a:t>
            </a:r>
            <a:r>
              <a:rPr lang="en-US" altLang="ko-KR" dirty="0"/>
              <a:t>dynamic programming</a:t>
            </a:r>
            <a:r>
              <a:rPr lang="ko-KR" altLang="en-US" dirty="0"/>
              <a:t>을 이용한 대표적인 최단 경로 탐색 알고리즘입니다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GPS software</a:t>
            </a:r>
            <a:r>
              <a:rPr lang="ko-KR" altLang="en-US" dirty="0"/>
              <a:t>에서 굉장히 많이 사용되는 알고리즘이며</a:t>
            </a:r>
            <a:r>
              <a:rPr lang="en-US" altLang="ko-KR" dirty="0"/>
              <a:t>, </a:t>
            </a:r>
            <a:r>
              <a:rPr lang="ko-KR" altLang="en-US" dirty="0"/>
              <a:t>음의 간선을 포함할 수 없습니다</a:t>
            </a:r>
            <a:r>
              <a:rPr lang="en-US" altLang="ko-KR" dirty="0"/>
              <a:t>. </a:t>
            </a:r>
            <a:r>
              <a:rPr lang="ko-KR" altLang="en-US" dirty="0"/>
              <a:t>그러므로 </a:t>
            </a:r>
            <a:r>
              <a:rPr lang="ko-KR" altLang="en-US" dirty="0" err="1"/>
              <a:t>다익스트라는</a:t>
            </a:r>
            <a:r>
              <a:rPr lang="ko-KR" altLang="en-US" dirty="0"/>
              <a:t> 현실 세계에 사용하기 매우 적합한 알고리즘 중 하나입니다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4266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EA8288-8C0D-06D6-7EA3-068C8F750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757007"/>
          </a:xfrm>
        </p:spPr>
        <p:txBody>
          <a:bodyPr/>
          <a:lstStyle/>
          <a:p>
            <a:r>
              <a:rPr lang="ko-KR" altLang="en-US" dirty="0" err="1"/>
              <a:t>다익스트라</a:t>
            </a:r>
            <a:r>
              <a:rPr lang="ko-KR" altLang="en-US" dirty="0"/>
              <a:t> 프로그래밍 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2F7C09-A60E-2987-6447-0467CC1BF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294021"/>
            <a:ext cx="10606238" cy="4563979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/>
              <a:t>출발 노드를 지정합니다</a:t>
            </a:r>
            <a:r>
              <a:rPr lang="en-US" altLang="ko-KR" dirty="0"/>
              <a:t>.</a:t>
            </a:r>
          </a:p>
          <a:p>
            <a:pPr marL="514350" indent="-514350">
              <a:buAutoNum type="arabicPeriod"/>
            </a:pPr>
            <a:r>
              <a:rPr lang="ko-KR" altLang="en-US" dirty="0"/>
              <a:t>출발 노드를 기준으로 </a:t>
            </a:r>
            <a:r>
              <a:rPr lang="ko-KR" altLang="en-US" dirty="0" err="1"/>
              <a:t>각노드의</a:t>
            </a:r>
            <a:r>
              <a:rPr lang="ko-KR" altLang="en-US" dirty="0"/>
              <a:t> 최솟값을 저장합니다</a:t>
            </a:r>
            <a:r>
              <a:rPr lang="en-US" altLang="ko-KR" dirty="0"/>
              <a:t>.</a:t>
            </a:r>
          </a:p>
          <a:p>
            <a:pPr marL="514350" indent="-514350">
              <a:buAutoNum type="arabicPeriod"/>
            </a:pPr>
            <a:r>
              <a:rPr lang="ko-KR" altLang="en-US" dirty="0"/>
              <a:t>방문하지 않은 노드 중 가장 비용이 적은 노드를 선택합니다</a:t>
            </a:r>
            <a:r>
              <a:rPr lang="en-US" altLang="ko-KR" dirty="0"/>
              <a:t>.</a:t>
            </a:r>
          </a:p>
          <a:p>
            <a:pPr marL="514350" indent="-514350">
              <a:buAutoNum type="arabicPeriod"/>
            </a:pPr>
            <a:r>
              <a:rPr lang="ko-KR" altLang="en-US" dirty="0"/>
              <a:t>해당 노드를 거쳐서 특정한 노드로 가는 경우 최소 비용을 갱신합니다</a:t>
            </a:r>
            <a:r>
              <a:rPr lang="en-US" altLang="ko-KR" dirty="0"/>
              <a:t>.</a:t>
            </a:r>
          </a:p>
          <a:p>
            <a:pPr marL="514350" indent="-514350">
              <a:buAutoNum type="arabicPeriod"/>
            </a:pPr>
            <a:r>
              <a:rPr lang="ko-KR" altLang="en-US" dirty="0"/>
              <a:t>위 과정에서 </a:t>
            </a:r>
            <a:r>
              <a:rPr lang="en-US" altLang="ko-KR" dirty="0"/>
              <a:t>3~4</a:t>
            </a:r>
            <a:r>
              <a:rPr lang="ko-KR" altLang="en-US" dirty="0"/>
              <a:t>번을 반복합니다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 err="1"/>
              <a:t>다익스트라</a:t>
            </a:r>
            <a:r>
              <a:rPr lang="ko-KR" altLang="en-US" dirty="0"/>
              <a:t> 알고리즘은 </a:t>
            </a:r>
            <a:r>
              <a:rPr lang="ko-KR" altLang="en-US" dirty="0" err="1"/>
              <a:t>시간복잡도</a:t>
            </a:r>
            <a:r>
              <a:rPr lang="ko-KR" altLang="en-US" dirty="0"/>
              <a:t> </a:t>
            </a:r>
            <a:r>
              <a:rPr lang="en-US" altLang="ko-KR" dirty="0"/>
              <a:t>O(N^2)</a:t>
            </a:r>
            <a:r>
              <a:rPr lang="ko-KR" altLang="en-US" dirty="0"/>
              <a:t>가 나오지만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잘 구현된 </a:t>
            </a:r>
            <a:r>
              <a:rPr lang="en-US" altLang="ko-KR" dirty="0"/>
              <a:t>priority queue</a:t>
            </a:r>
            <a:r>
              <a:rPr lang="ko-KR" altLang="en-US" dirty="0"/>
              <a:t>를 사용하면 </a:t>
            </a:r>
            <a:r>
              <a:rPr lang="en-US" altLang="ko-KR" dirty="0"/>
              <a:t>O(</a:t>
            </a:r>
            <a:r>
              <a:rPr lang="en-US" altLang="ko-KR" dirty="0" err="1"/>
              <a:t>NlogN</a:t>
            </a:r>
            <a:r>
              <a:rPr lang="en-US" altLang="ko-KR" dirty="0"/>
              <a:t>)</a:t>
            </a:r>
            <a:r>
              <a:rPr lang="ko-KR" altLang="en-US" dirty="0"/>
              <a:t>까지 줄일 수 있습니다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39825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E8CE75-68CA-7987-6EE8-78D39E516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출발 노드를 지정한다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9A9220-32EA-DA0B-DE8B-714595590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노드가 </a:t>
            </a:r>
            <a:r>
              <a:rPr lang="en-US" altLang="ko-KR" dirty="0"/>
              <a:t>5</a:t>
            </a:r>
            <a:r>
              <a:rPr lang="ko-KR" altLang="en-US" dirty="0"/>
              <a:t>개라고 가정했을 때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1</a:t>
            </a:r>
            <a:r>
              <a:rPr lang="ko-KR" altLang="en-US" dirty="0"/>
              <a:t>차원 배열을 선언합니다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그리고 시작 노드에는 값 </a:t>
            </a:r>
            <a:r>
              <a:rPr lang="en-US" altLang="ko-KR" dirty="0"/>
              <a:t>0</a:t>
            </a:r>
            <a:r>
              <a:rPr lang="ko-KR" altLang="en-US" dirty="0"/>
              <a:t>을</a:t>
            </a:r>
            <a:r>
              <a:rPr lang="en-US" altLang="ko-KR" dirty="0"/>
              <a:t>, </a:t>
            </a:r>
            <a:r>
              <a:rPr lang="ko-KR" altLang="en-US" dirty="0"/>
              <a:t>다른 노드에는 </a:t>
            </a:r>
            <a:r>
              <a:rPr lang="en-US" altLang="ko-KR" dirty="0"/>
              <a:t>INF=</a:t>
            </a:r>
            <a:r>
              <a:rPr lang="ko-KR" altLang="en-US" dirty="0" err="1"/>
              <a:t>무한값을</a:t>
            </a:r>
            <a:r>
              <a:rPr lang="ko-KR" altLang="en-US" dirty="0"/>
              <a:t> 넣어줍니다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INF </a:t>
            </a:r>
            <a:r>
              <a:rPr lang="ko-KR" altLang="en-US" dirty="0"/>
              <a:t>값은 버퍼 </a:t>
            </a:r>
            <a:r>
              <a:rPr lang="ko-KR" altLang="en-US" dirty="0" err="1"/>
              <a:t>오버플로우가</a:t>
            </a:r>
            <a:r>
              <a:rPr lang="ko-KR" altLang="en-US" dirty="0"/>
              <a:t> 일어날 수도 있으니</a:t>
            </a:r>
            <a:r>
              <a:rPr lang="en-US" altLang="ko-KR" dirty="0"/>
              <a:t>, </a:t>
            </a:r>
            <a:r>
              <a:rPr lang="ko-KR" altLang="en-US" dirty="0"/>
              <a:t>문제에 따라 다르게 배정해줍니다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9350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7DEC70-FC0E-8A96-0150-C5AE718BC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출발 노드를 기준으로</a:t>
            </a:r>
            <a:r>
              <a:rPr lang="en-US" altLang="ko-KR" dirty="0"/>
              <a:t>, </a:t>
            </a:r>
            <a:r>
              <a:rPr lang="ko-KR" altLang="en-US" dirty="0"/>
              <a:t>각 노드의 최솟값을 지정한다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7F44AE-CEC7-1E6D-A48C-D468B1469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587752"/>
            <a:ext cx="10268712" cy="4270248"/>
          </a:xfrm>
        </p:spPr>
        <p:txBody>
          <a:bodyPr/>
          <a:lstStyle/>
          <a:p>
            <a:r>
              <a:rPr lang="ko-KR" altLang="en-US" dirty="0"/>
              <a:t>출발 노드에 연결되어 있는 모든 값을 탐색하여</a:t>
            </a:r>
            <a:r>
              <a:rPr lang="en-US" altLang="ko-KR" dirty="0"/>
              <a:t>, </a:t>
            </a:r>
            <a:r>
              <a:rPr lang="ko-KR" altLang="en-US" dirty="0"/>
              <a:t>연결되어 있는 배열에 그 값을 대입한다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</a:t>
            </a:r>
            <a:r>
              <a:rPr lang="ko-KR" altLang="en-US" dirty="0" err="1"/>
              <a:t>사진같은</a:t>
            </a:r>
            <a:r>
              <a:rPr lang="ko-KR" altLang="en-US" dirty="0"/>
              <a:t> 경우에는</a:t>
            </a:r>
            <a:r>
              <a:rPr lang="en-US" altLang="ko-KR" dirty="0"/>
              <a:t>, </a:t>
            </a:r>
            <a:r>
              <a:rPr lang="ko-KR" altLang="en-US" dirty="0" err="1"/>
              <a:t>연결되어있는</a:t>
            </a:r>
            <a:r>
              <a:rPr lang="ko-KR" altLang="en-US" dirty="0"/>
              <a:t> </a:t>
            </a:r>
            <a:r>
              <a:rPr lang="en-US" altLang="ko-KR" dirty="0"/>
              <a:t>2,3,4</a:t>
            </a:r>
            <a:r>
              <a:rPr lang="ko-KR" altLang="en-US" dirty="0"/>
              <a:t>번</a:t>
            </a:r>
            <a:br>
              <a:rPr lang="en-US" altLang="ko-KR" dirty="0"/>
            </a:br>
            <a:r>
              <a:rPr lang="ko-KR" altLang="en-US" dirty="0"/>
              <a:t>노드에</a:t>
            </a:r>
            <a:r>
              <a:rPr lang="en-US" altLang="ko-KR" dirty="0"/>
              <a:t>, </a:t>
            </a:r>
            <a:r>
              <a:rPr lang="ko-KR" altLang="en-US" dirty="0"/>
              <a:t>각각의 값을 대입하면 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각각의 값을 대입하는 과정에서 </a:t>
            </a:r>
            <a:r>
              <a:rPr lang="en-US" altLang="ko-KR" dirty="0"/>
              <a:t>, 1</a:t>
            </a:r>
            <a:r>
              <a:rPr lang="ko-KR" altLang="en-US" dirty="0"/>
              <a:t>번 노드가</a:t>
            </a:r>
            <a:br>
              <a:rPr lang="en-US" altLang="ko-KR" dirty="0"/>
            </a:br>
            <a:r>
              <a:rPr lang="ko-KR" altLang="en-US" dirty="0"/>
              <a:t>갖고 있는 값은</a:t>
            </a:r>
            <a:r>
              <a:rPr lang="en-US" altLang="ko-KR" dirty="0"/>
              <a:t>, </a:t>
            </a:r>
            <a:r>
              <a:rPr lang="ko-KR" altLang="en-US" dirty="0"/>
              <a:t>무조건 </a:t>
            </a:r>
            <a:r>
              <a:rPr lang="en-US" altLang="ko-KR" dirty="0"/>
              <a:t>INF</a:t>
            </a:r>
            <a:r>
              <a:rPr lang="ko-KR" altLang="en-US" dirty="0"/>
              <a:t>보다 작기 때문에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값이 대입되는 과정을 거친다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293496-482E-B90F-6CF2-BC60630A5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879" y="3429000"/>
            <a:ext cx="3880953" cy="308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654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7F89CE-BF52-4AF5-8B0B-7E9693734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17AF119-D921-4366-AB21-460B85D24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22" y="216568"/>
            <a:ext cx="5646820" cy="1306412"/>
          </a:xfrm>
        </p:spPr>
        <p:txBody>
          <a:bodyPr>
            <a:normAutofit/>
          </a:bodyPr>
          <a:lstStyle/>
          <a:p>
            <a:r>
              <a:rPr lang="ko-KR" altLang="en-US" sz="2600" dirty="0"/>
              <a:t>해당 노드를 거쳐서 특정한 노드로 </a:t>
            </a:r>
            <a:r>
              <a:rPr lang="ko-KR" altLang="en-US" sz="2600" dirty="0" err="1"/>
              <a:t>간값이</a:t>
            </a:r>
            <a:r>
              <a:rPr lang="ko-KR" altLang="en-US" sz="2600" dirty="0"/>
              <a:t> </a:t>
            </a:r>
            <a:r>
              <a:rPr lang="ko-KR" altLang="en-US" sz="2600" dirty="0" err="1"/>
              <a:t>최솟값일경우</a:t>
            </a:r>
            <a:r>
              <a:rPr lang="en-US" altLang="ko-KR" sz="2600" dirty="0"/>
              <a:t>,</a:t>
            </a:r>
            <a:br>
              <a:rPr lang="en-US" altLang="ko-KR" sz="2600" dirty="0"/>
            </a:br>
            <a:r>
              <a:rPr lang="ko-KR" altLang="en-US" sz="2600" dirty="0"/>
              <a:t>노드의 최솟값을 갱신한다</a:t>
            </a:r>
            <a:r>
              <a:rPr lang="en-US" altLang="ko-KR" sz="2600" dirty="0"/>
              <a:t>.</a:t>
            </a:r>
            <a:endParaRPr lang="ko-KR" altLang="en-US" sz="26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C6E75EF-B6CB-DBD9-64C5-E741B44F4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422" y="1522980"/>
            <a:ext cx="5646820" cy="5118452"/>
          </a:xfrm>
        </p:spPr>
        <p:txBody>
          <a:bodyPr anchor="t">
            <a:normAutofit fontScale="92500" lnSpcReduction="10000"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이 사진의 경우에는</a:t>
            </a:r>
            <a:r>
              <a:rPr lang="en-US" altLang="ko-KR" dirty="0">
                <a:solidFill>
                  <a:schemeClr val="bg1"/>
                </a:solidFill>
              </a:rPr>
              <a:t>, 1-&gt;2-&gt;5/1-&gt;3/1-&gt;4-&gt;5</a:t>
            </a:r>
            <a:r>
              <a:rPr lang="ko-KR" altLang="en-US" dirty="0">
                <a:solidFill>
                  <a:schemeClr val="bg1"/>
                </a:solidFill>
              </a:rPr>
              <a:t>의 순서로 접근하는 세 가지 방법이 있는데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이미 첫 번째 과정에서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번 노드에 </a:t>
            </a:r>
            <a:r>
              <a:rPr lang="en-US" altLang="ko-KR" dirty="0">
                <a:solidFill>
                  <a:schemeClr val="bg1"/>
                </a:solidFill>
              </a:rPr>
              <a:t>5</a:t>
            </a:r>
            <a:r>
              <a:rPr lang="ko-KR" altLang="en-US" dirty="0">
                <a:solidFill>
                  <a:schemeClr val="bg1"/>
                </a:solidFill>
              </a:rPr>
              <a:t>라는 값이 들어가버렸다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dirty="0" err="1">
                <a:solidFill>
                  <a:schemeClr val="bg1"/>
                </a:solidFill>
              </a:rPr>
              <a:t>다익스트라</a:t>
            </a:r>
            <a:r>
              <a:rPr lang="ko-KR" altLang="en-US" dirty="0">
                <a:solidFill>
                  <a:schemeClr val="bg1"/>
                </a:solidFill>
              </a:rPr>
              <a:t> 알고리즘은 </a:t>
            </a:r>
            <a:r>
              <a:rPr lang="en-US" altLang="ko-KR" dirty="0">
                <a:solidFill>
                  <a:schemeClr val="bg1"/>
                </a:solidFill>
              </a:rPr>
              <a:t>4</a:t>
            </a:r>
            <a:r>
              <a:rPr lang="ko-KR" altLang="en-US" dirty="0">
                <a:solidFill>
                  <a:schemeClr val="bg1"/>
                </a:solidFill>
              </a:rPr>
              <a:t>에서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의 노드에 </a:t>
            </a:r>
            <a:r>
              <a:rPr lang="ko-KR" altLang="en-US" dirty="0" err="1">
                <a:solidFill>
                  <a:schemeClr val="bg1"/>
                </a:solidFill>
              </a:rPr>
              <a:t>접근할때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나의 값 </a:t>
            </a:r>
            <a:r>
              <a:rPr lang="en-US" altLang="ko-KR" dirty="0">
                <a:solidFill>
                  <a:schemeClr val="bg1"/>
                </a:solidFill>
              </a:rPr>
              <a:t>4</a:t>
            </a:r>
            <a:r>
              <a:rPr lang="ko-KR" altLang="en-US" dirty="0">
                <a:solidFill>
                  <a:schemeClr val="bg1"/>
                </a:solidFill>
              </a:rPr>
              <a:t>와 이미 있는 값 </a:t>
            </a:r>
            <a:r>
              <a:rPr lang="en-US" altLang="ko-KR" dirty="0">
                <a:solidFill>
                  <a:schemeClr val="bg1"/>
                </a:solidFill>
              </a:rPr>
              <a:t>5</a:t>
            </a:r>
            <a:r>
              <a:rPr lang="ko-KR" altLang="en-US" dirty="0">
                <a:solidFill>
                  <a:schemeClr val="bg1"/>
                </a:solidFill>
              </a:rPr>
              <a:t>를 비교하여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최솟값인 </a:t>
            </a:r>
            <a:r>
              <a:rPr lang="en-US" altLang="ko-KR" dirty="0">
                <a:solidFill>
                  <a:schemeClr val="bg1"/>
                </a:solidFill>
              </a:rPr>
              <a:t>4</a:t>
            </a:r>
            <a:r>
              <a:rPr lang="ko-KR" altLang="en-US" dirty="0">
                <a:solidFill>
                  <a:schemeClr val="bg1"/>
                </a:solidFill>
              </a:rPr>
              <a:t>로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번 노드의 값을 바꾼다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그렇지만</a:t>
            </a:r>
            <a:r>
              <a:rPr lang="en-US" altLang="ko-KR" dirty="0">
                <a:solidFill>
                  <a:schemeClr val="bg1"/>
                </a:solidFill>
              </a:rPr>
              <a:t>, 1-&gt;4-&gt;5-&gt;3</a:t>
            </a:r>
            <a:r>
              <a:rPr lang="ko-KR" altLang="en-US" dirty="0">
                <a:solidFill>
                  <a:schemeClr val="bg1"/>
                </a:solidFill>
              </a:rPr>
              <a:t>으로 가면</a:t>
            </a:r>
            <a:r>
              <a:rPr lang="en-US" altLang="ko-KR" dirty="0">
                <a:solidFill>
                  <a:schemeClr val="bg1"/>
                </a:solidFill>
              </a:rPr>
              <a:t>, 3</a:t>
            </a:r>
            <a:r>
              <a:rPr lang="ko-KR" altLang="en-US" dirty="0">
                <a:solidFill>
                  <a:schemeClr val="bg1"/>
                </a:solidFill>
              </a:rPr>
              <a:t>이라는 최솟값을 얻을 수 있다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  <a:r>
              <a:rPr lang="ko-KR" altLang="en-US" dirty="0">
                <a:solidFill>
                  <a:schemeClr val="bg1"/>
                </a:solidFill>
              </a:rPr>
              <a:t>그래서 </a:t>
            </a:r>
            <a:r>
              <a:rPr lang="en-US" altLang="ko-KR" dirty="0">
                <a:solidFill>
                  <a:schemeClr val="bg1"/>
                </a:solidFill>
              </a:rPr>
              <a:t>4</a:t>
            </a:r>
            <a:r>
              <a:rPr lang="ko-KR" altLang="en-US" dirty="0">
                <a:solidFill>
                  <a:schemeClr val="bg1"/>
                </a:solidFill>
              </a:rPr>
              <a:t>보다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에 먼저 접근한다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0394AC0-294A-2133-D941-64E72E0E8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1822" y="1522980"/>
            <a:ext cx="4795019" cy="381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056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F68268-3151-B693-3F12-E0BC36D7F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5000" dirty="0"/>
              <a:t>아래 과정을 반복하면</a:t>
            </a:r>
            <a:r>
              <a:rPr lang="en-US" altLang="ko-KR" sz="5000" dirty="0"/>
              <a:t>, </a:t>
            </a:r>
            <a:r>
              <a:rPr lang="ko-KR" altLang="en-US" sz="5000" dirty="0"/>
              <a:t>모든 노드에 최솟값이 들어가게 된다</a:t>
            </a:r>
            <a:r>
              <a:rPr lang="en-US" altLang="ko-KR" sz="5000" dirty="0"/>
              <a:t>.</a:t>
            </a:r>
            <a:endParaRPr lang="ko-KR" altLang="en-US" sz="5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118CD4-C072-229A-7656-D9F44EACF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Q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그러면 간선의 값이 음수인 경우</a:t>
            </a:r>
            <a:r>
              <a:rPr lang="en-US" altLang="ko-KR" dirty="0"/>
              <a:t>, </a:t>
            </a:r>
            <a:r>
              <a:rPr lang="ko-KR" altLang="en-US" dirty="0"/>
              <a:t>무한 순환에 빠지게 되지 않나요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A : YES. </a:t>
            </a:r>
            <a:r>
              <a:rPr lang="ko-KR" altLang="en-US" dirty="0"/>
              <a:t>그래서 그럴 때는 </a:t>
            </a:r>
            <a:r>
              <a:rPr lang="ko-KR" altLang="en-US" dirty="0" err="1"/>
              <a:t>다익스트라보다</a:t>
            </a:r>
            <a:r>
              <a:rPr lang="ko-KR" altLang="en-US" dirty="0"/>
              <a:t> 비효율적이지만 음수의 간선을 구분할 수 있는 </a:t>
            </a:r>
            <a:r>
              <a:rPr lang="ko-KR" altLang="en-US" dirty="0" err="1"/>
              <a:t>벨만</a:t>
            </a:r>
            <a:r>
              <a:rPr lang="ko-KR" altLang="en-US" dirty="0"/>
              <a:t> 포드 알고리즘을 사용한다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O(N^3)</a:t>
            </a:r>
            <a:r>
              <a:rPr lang="ko-KR" altLang="en-US" dirty="0"/>
              <a:t>의 시간 복잡도를 가지고 있기 때문에</a:t>
            </a:r>
            <a:r>
              <a:rPr lang="en-US" altLang="ko-KR" dirty="0"/>
              <a:t>, </a:t>
            </a:r>
            <a:r>
              <a:rPr lang="ko-KR" altLang="en-US" dirty="0"/>
              <a:t>음수의 간선이 있는게 확실할 때만 사용한다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10762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5F076B6-1839-948F-5234-1FCCC38CF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028" y="0"/>
            <a:ext cx="5172417" cy="2095501"/>
          </a:xfrm>
        </p:spPr>
        <p:txBody>
          <a:bodyPr>
            <a:normAutofit/>
          </a:bodyPr>
          <a:lstStyle/>
          <a:p>
            <a:r>
              <a:rPr lang="en-US" altLang="ko-KR" sz="4100" dirty="0">
                <a:solidFill>
                  <a:schemeClr val="tx1"/>
                </a:solidFill>
              </a:rPr>
              <a:t>Priority queue</a:t>
            </a:r>
            <a:r>
              <a:rPr lang="ko-KR" altLang="en-US" sz="4100" dirty="0">
                <a:solidFill>
                  <a:schemeClr val="tx1"/>
                </a:solidFill>
              </a:rPr>
              <a:t>를 쓰면</a:t>
            </a:r>
            <a:r>
              <a:rPr lang="en-US" altLang="ko-KR" sz="4100" dirty="0">
                <a:solidFill>
                  <a:schemeClr val="tx1"/>
                </a:solidFill>
              </a:rPr>
              <a:t>, </a:t>
            </a:r>
            <a:r>
              <a:rPr lang="ko-KR" altLang="en-US" sz="4100" dirty="0">
                <a:solidFill>
                  <a:schemeClr val="tx1"/>
                </a:solidFill>
              </a:rPr>
              <a:t>왜 </a:t>
            </a:r>
            <a:r>
              <a:rPr lang="en-US" altLang="ko-KR" sz="4100" dirty="0" err="1">
                <a:solidFill>
                  <a:schemeClr val="tx1"/>
                </a:solidFill>
              </a:rPr>
              <a:t>NlogN</a:t>
            </a:r>
            <a:r>
              <a:rPr lang="ko-KR" altLang="en-US" sz="4100" dirty="0">
                <a:solidFill>
                  <a:schemeClr val="tx1"/>
                </a:solidFill>
              </a:rPr>
              <a:t>일까</a:t>
            </a:r>
            <a:r>
              <a:rPr lang="en-US" altLang="ko-KR" sz="4100" dirty="0">
                <a:solidFill>
                  <a:schemeClr val="tx1"/>
                </a:solidFill>
              </a:rPr>
              <a:t>?</a:t>
            </a:r>
            <a:endParaRPr lang="ko-KR" altLang="en-US" sz="4100" dirty="0">
              <a:solidFill>
                <a:schemeClr val="tx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B70184-C29D-FD58-E326-31CEB9929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72126"/>
            <a:ext cx="6092949" cy="5285874"/>
          </a:xfrm>
        </p:spPr>
        <p:txBody>
          <a:bodyPr anchor="t">
            <a:normAutofit/>
          </a:bodyPr>
          <a:lstStyle/>
          <a:p>
            <a:r>
              <a:rPr lang="en-US" altLang="ko-KR" dirty="0" err="1"/>
              <a:t>Bfs</a:t>
            </a:r>
            <a:r>
              <a:rPr lang="en-US" altLang="ko-KR" dirty="0"/>
              <a:t> </a:t>
            </a:r>
            <a:r>
              <a:rPr lang="ko-KR" altLang="en-US" dirty="0"/>
              <a:t>탐색 과정을 거친다는 가정하에</a:t>
            </a:r>
            <a:r>
              <a:rPr lang="en-US" altLang="ko-KR" dirty="0"/>
              <a:t>, </a:t>
            </a:r>
            <a:r>
              <a:rPr lang="en-US" altLang="ko-KR" dirty="0" err="1"/>
              <a:t>pq</a:t>
            </a:r>
            <a:r>
              <a:rPr lang="ko-KR" altLang="en-US" dirty="0"/>
              <a:t>를 사용하면 일어나는 일을 큐로 그려본다면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우측 프론트</a:t>
            </a:r>
            <a:r>
              <a:rPr lang="en-US" altLang="ko-KR"/>
              <a:t>)</a:t>
            </a:r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순회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endParaRPr lang="en-US" altLang="ko-KR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9138D1E-D8CB-8993-7365-F4BAB1A20A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1" r="17905"/>
          <a:stretch/>
        </p:blipFill>
        <p:spPr>
          <a:xfrm>
            <a:off x="6094474" y="10"/>
            <a:ext cx="6097526" cy="6857990"/>
          </a:xfrm>
          <a:prstGeom prst="rect">
            <a:avLst/>
          </a:prstGeom>
        </p:spPr>
      </p:pic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4141C5EA-6715-EBEF-DBB4-77F6D8DB0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367912"/>
              </p:ext>
            </p:extLst>
          </p:nvPr>
        </p:nvGraphicFramePr>
        <p:xfrm>
          <a:off x="267370" y="3482196"/>
          <a:ext cx="5366076" cy="11379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692">
                  <a:extLst>
                    <a:ext uri="{9D8B030D-6E8A-4147-A177-3AD203B41FA5}">
                      <a16:colId xmlns:a16="http://schemas.microsoft.com/office/drawing/2014/main" val="3195619476"/>
                    </a:ext>
                  </a:extLst>
                </a:gridCol>
                <a:gridCol w="1788692">
                  <a:extLst>
                    <a:ext uri="{9D8B030D-6E8A-4147-A177-3AD203B41FA5}">
                      <a16:colId xmlns:a16="http://schemas.microsoft.com/office/drawing/2014/main" val="2252090089"/>
                    </a:ext>
                  </a:extLst>
                </a:gridCol>
                <a:gridCol w="1788692">
                  <a:extLst>
                    <a:ext uri="{9D8B030D-6E8A-4147-A177-3AD203B41FA5}">
                      <a16:colId xmlns:a16="http://schemas.microsoft.com/office/drawing/2014/main" val="422559309"/>
                    </a:ext>
                  </a:extLst>
                </a:gridCol>
              </a:tblGrid>
              <a:tr h="11379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bg1"/>
                          </a:solidFill>
                        </a:rPr>
                        <a:t>Dest:3</a:t>
                      </a:r>
                    </a:p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bg1"/>
                          </a:solidFill>
                        </a:rPr>
                        <a:t>Value:5</a:t>
                      </a:r>
                      <a:endParaRPr lang="ko-KR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bg1"/>
                          </a:solidFill>
                        </a:rPr>
                        <a:t>Dest:2</a:t>
                      </a:r>
                    </a:p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bg1"/>
                          </a:solidFill>
                        </a:rPr>
                        <a:t>Value:2</a:t>
                      </a:r>
                      <a:endParaRPr lang="ko-KR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bg1"/>
                          </a:solidFill>
                        </a:rPr>
                        <a:t>Dest:4</a:t>
                      </a:r>
                    </a:p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bg1"/>
                          </a:solidFill>
                        </a:rPr>
                        <a:t>Value:1</a:t>
                      </a:r>
                      <a:endParaRPr lang="ko-KR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8217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0575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2C9DBB12-E69F-6CA9-8473-1C984FAB6F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1" r="17905"/>
          <a:stretch/>
        </p:blipFill>
        <p:spPr>
          <a:xfrm>
            <a:off x="6094474" y="10"/>
            <a:ext cx="6097526" cy="6857990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BCC47D39-5FE0-FE85-6909-ADA3189DE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524" y="0"/>
            <a:ext cx="6092949" cy="7112000"/>
          </a:xfrm>
        </p:spPr>
        <p:txBody>
          <a:bodyPr anchor="t">
            <a:normAutofit lnSpcReduction="10000"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순회 </a:t>
            </a:r>
            <a:r>
              <a:rPr lang="en-US" altLang="ko-KR" dirty="0"/>
              <a:t>: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순회 </a:t>
            </a:r>
            <a:r>
              <a:rPr lang="en-US" altLang="ko-KR" dirty="0"/>
              <a:t>: 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순회 </a:t>
            </a:r>
            <a:r>
              <a:rPr lang="en-US" altLang="ko-KR" dirty="0"/>
              <a:t>: 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Queue</a:t>
            </a:r>
            <a:r>
              <a:rPr lang="ko-KR" altLang="en-US" dirty="0"/>
              <a:t>에 더 낮은 가중치의 값이 들어올 </a:t>
            </a:r>
            <a:br>
              <a:rPr lang="en-US" altLang="ko-KR" dirty="0"/>
            </a:br>
            <a:r>
              <a:rPr lang="ko-KR" altLang="en-US" dirty="0"/>
              <a:t>때마다</a:t>
            </a:r>
            <a:r>
              <a:rPr lang="en-US" altLang="ko-KR" dirty="0"/>
              <a:t>, </a:t>
            </a:r>
            <a:r>
              <a:rPr lang="ko-KR" altLang="en-US" dirty="0"/>
              <a:t>갱신을 해주기 때문에</a:t>
            </a:r>
            <a:br>
              <a:rPr lang="en-US" altLang="ko-KR" dirty="0"/>
            </a:br>
            <a:r>
              <a:rPr lang="ko-KR" altLang="en-US" dirty="0"/>
              <a:t>우선순위 큐를 쓰지 않은 것보다 빠름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graphicFrame>
        <p:nvGraphicFramePr>
          <p:cNvPr id="12" name="표 19">
            <a:extLst>
              <a:ext uri="{FF2B5EF4-FFF2-40B4-BE49-F238E27FC236}">
                <a16:creationId xmlns:a16="http://schemas.microsoft.com/office/drawing/2014/main" id="{E5F25D15-BA40-B2A0-C578-F7C249412E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006603"/>
              </p:ext>
            </p:extLst>
          </p:nvPr>
        </p:nvGraphicFramePr>
        <p:xfrm>
          <a:off x="152400" y="711201"/>
          <a:ext cx="5486400" cy="11006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85327614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34731892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7026623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79539746"/>
                    </a:ext>
                  </a:extLst>
                </a:gridCol>
              </a:tblGrid>
              <a:tr h="11006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ysClr val="windowText" lastClr="000000"/>
                          </a:solidFill>
                        </a:rPr>
                        <a:t>Dest</a:t>
                      </a:r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 : 3</a:t>
                      </a:r>
                    </a:p>
                    <a:p>
                      <a:pPr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Value : 4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bg1"/>
                          </a:solidFill>
                        </a:rPr>
                        <a:t>Dest:5</a:t>
                      </a: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bg1"/>
                          </a:solidFill>
                        </a:rPr>
                        <a:t>Value:2</a:t>
                      </a:r>
                      <a:endParaRPr lang="ko-KR" alt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bg1"/>
                          </a:solidFill>
                        </a:rPr>
                        <a:t>Dest:3</a:t>
                      </a: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bg1"/>
                          </a:solidFill>
                        </a:rPr>
                        <a:t>Value:5</a:t>
                      </a:r>
                      <a:endParaRPr lang="ko-KR" alt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bg1"/>
                          </a:solidFill>
                        </a:rPr>
                        <a:t>Dest:2</a:t>
                      </a: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bg1"/>
                          </a:solidFill>
                        </a:rPr>
                        <a:t>Value:2</a:t>
                      </a:r>
                      <a:endParaRPr lang="ko-KR" alt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44969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71FEE829-E073-4B6B-53DA-368C95061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66491"/>
              </p:ext>
            </p:extLst>
          </p:nvPr>
        </p:nvGraphicFramePr>
        <p:xfrm>
          <a:off x="135467" y="2421466"/>
          <a:ext cx="5486400" cy="11006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85327614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34731892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7026623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79539746"/>
                    </a:ext>
                  </a:extLst>
                </a:gridCol>
              </a:tblGrid>
              <a:tr h="1100666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ysClr val="windowText" lastClr="000000"/>
                          </a:solidFill>
                        </a:rPr>
                        <a:t>Dest</a:t>
                      </a:r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 : 3</a:t>
                      </a:r>
                    </a:p>
                    <a:p>
                      <a:pPr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Value : 5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ysClr val="windowText" lastClr="000000"/>
                          </a:solidFill>
                        </a:rPr>
                        <a:t>Dest</a:t>
                      </a:r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 : 3</a:t>
                      </a:r>
                    </a:p>
                    <a:p>
                      <a:pPr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Value : 4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bg1"/>
                          </a:solidFill>
                        </a:rPr>
                        <a:t>Dest:5</a:t>
                      </a: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bg1"/>
                          </a:solidFill>
                        </a:rPr>
                        <a:t>Value:2</a:t>
                      </a:r>
                      <a:endParaRPr lang="ko-KR" altLang="en-US" sz="1800" dirty="0">
                        <a:solidFill>
                          <a:schemeClr val="bg1"/>
                        </a:solidFill>
                      </a:endParaRP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44969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88709FAA-BADB-6E6A-8B9F-58CE9F78DA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8895417"/>
              </p:ext>
            </p:extLst>
          </p:nvPr>
        </p:nvGraphicFramePr>
        <p:xfrm>
          <a:off x="149350" y="4199465"/>
          <a:ext cx="5486400" cy="11006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85327614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34731892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7026623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79539746"/>
                    </a:ext>
                  </a:extLst>
                </a:gridCol>
              </a:tblGrid>
              <a:tr h="11006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bg1"/>
                          </a:solidFill>
                        </a:rPr>
                        <a:t>Dest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 : 3</a:t>
                      </a:r>
                    </a:p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Value : 5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Dest:6</a:t>
                      </a:r>
                    </a:p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Value:4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bg1"/>
                          </a:solidFill>
                        </a:rPr>
                        <a:t>Dest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 : 3</a:t>
                      </a:r>
                    </a:p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Value : 4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Dest:3</a:t>
                      </a:r>
                    </a:p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Value:3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449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8561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JuxtaposeVTI">
  <a:themeElements>
    <a:clrScheme name="AnalogousFromRegularSeed_2SEEDS">
      <a:dk1>
        <a:srgbClr val="000000"/>
      </a:dk1>
      <a:lt1>
        <a:srgbClr val="FFFFFF"/>
      </a:lt1>
      <a:dk2>
        <a:srgbClr val="31231C"/>
      </a:dk2>
      <a:lt2>
        <a:srgbClr val="F0F2F3"/>
      </a:lt2>
      <a:accent1>
        <a:srgbClr val="B1653B"/>
      </a:accent1>
      <a:accent2>
        <a:srgbClr val="C34D54"/>
      </a:accent2>
      <a:accent3>
        <a:srgbClr val="BBA149"/>
      </a:accent3>
      <a:accent4>
        <a:srgbClr val="3B87B1"/>
      </a:accent4>
      <a:accent5>
        <a:srgbClr val="4D67C3"/>
      </a:accent5>
      <a:accent6>
        <a:srgbClr val="5742B4"/>
      </a:accent6>
      <a:hlink>
        <a:srgbClr val="3F91BF"/>
      </a:hlink>
      <a:folHlink>
        <a:srgbClr val="7F7F7F"/>
      </a:folHlink>
    </a:clrScheme>
    <a:fontScheme name="Custom 167">
      <a:majorFont>
        <a:latin typeface="Microsoft GothicNeo"/>
        <a:ea typeface=""/>
        <a:cs typeface=""/>
      </a:majorFont>
      <a:minorFont>
        <a:latin typeface="Microsoft GothicNe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539</Words>
  <Application>Microsoft Office PowerPoint</Application>
  <PresentationFormat>와이드스크린</PresentationFormat>
  <Paragraphs>72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Microsoft GothicNeo</vt:lpstr>
      <vt:lpstr>Arial</vt:lpstr>
      <vt:lpstr>Wingdings</vt:lpstr>
      <vt:lpstr>JuxtaposeVTI</vt:lpstr>
      <vt:lpstr>Djikstra algorithm </vt:lpstr>
      <vt:lpstr>What is djikstra algorithm?</vt:lpstr>
      <vt:lpstr>다익스트라 프로그래밍 과정</vt:lpstr>
      <vt:lpstr>출발 노드를 지정한다.</vt:lpstr>
      <vt:lpstr>출발 노드를 기준으로, 각 노드의 최솟값을 지정한다.</vt:lpstr>
      <vt:lpstr>해당 노드를 거쳐서 특정한 노드로 간값이 최솟값일경우, 노드의 최솟값을 갱신한다.</vt:lpstr>
      <vt:lpstr>아래 과정을 반복하면, 모든 노드에 최솟값이 들어가게 된다.</vt:lpstr>
      <vt:lpstr>Priority queue를 쓰면, 왜 NlogN일까?</vt:lpstr>
      <vt:lpstr>PowerPoint 프레젠테이션</vt:lpstr>
      <vt:lpstr>감 사 합 니 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Djikstra algorithm </dc:title>
  <dc:creator>김 윤재</dc:creator>
  <cp:lastModifiedBy>김 윤재</cp:lastModifiedBy>
  <cp:revision>2</cp:revision>
  <dcterms:created xsi:type="dcterms:W3CDTF">2022-08-03T09:19:47Z</dcterms:created>
  <dcterms:modified xsi:type="dcterms:W3CDTF">2022-08-10T13:35:13Z</dcterms:modified>
</cp:coreProperties>
</file>

<file path=docProps/thumbnail.jpeg>
</file>